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62" r:id="rId8"/>
    <p:sldId id="267" r:id="rId9"/>
    <p:sldId id="260" r:id="rId10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98"/>
    <p:restoredTop sz="95964"/>
  </p:normalViewPr>
  <p:slideViewPr>
    <p:cSldViewPr snapToGrid="0" snapToObjects="1">
      <p:cViewPr>
        <p:scale>
          <a:sx n="151" d="100"/>
          <a:sy n="151" d="100"/>
        </p:scale>
        <p:origin x="-488" y="-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27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595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6"/>
            <a:ext cx="1971675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6"/>
            <a:ext cx="5800725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00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57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86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429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974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181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01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986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88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2CDC5-AEE7-0442-BF4A-4AD2FB8F9FF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908AE-E5B4-7946-8A1E-CC323A0B0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22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0217C-12B4-FD45-9D85-E71727AFB5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Entrepreneur Wines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47C003-9FBD-3F48-AC9C-0326390B5E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Consumer Website Wireframes</a:t>
            </a:r>
          </a:p>
        </p:txBody>
      </p:sp>
    </p:spTree>
    <p:extLst>
      <p:ext uri="{BB962C8B-B14F-4D97-AF65-F5344CB8AC3E}">
        <p14:creationId xmlns:p14="http://schemas.microsoft.com/office/powerpoint/2010/main" val="412953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 – Entrepreneur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2148839"/>
            <a:ext cx="6069330" cy="450340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485" y="2285651"/>
            <a:ext cx="2445887" cy="43503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857500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C1D0FA-C67B-1342-B553-CF101689E12D}"/>
              </a:ext>
            </a:extLst>
          </p:cNvPr>
          <p:cNvCxnSpPr>
            <a:cxnSpLocks/>
          </p:cNvCxnSpPr>
          <p:nvPr/>
        </p:nvCxnSpPr>
        <p:spPr>
          <a:xfrm>
            <a:off x="748347" y="3261360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A59AF9A-C6AD-C643-9638-6270B1B65431}"/>
              </a:ext>
            </a:extLst>
          </p:cNvPr>
          <p:cNvSpPr txBox="1"/>
          <p:nvPr/>
        </p:nvSpPr>
        <p:spPr>
          <a:xfrm>
            <a:off x="3509210" y="3342496"/>
            <a:ext cx="3085900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SPIRIT OF ENTREPRENEURSHIP INTERSECTS WITH AMAZING WINES!</a:t>
            </a:r>
          </a:p>
          <a:p>
            <a:endParaRPr 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OUR WINES ARE UNIQUE: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4">
                    <a:lumMod val="75000"/>
                  </a:schemeClr>
                </a:solidFill>
              </a:rPr>
              <a:t>Sourced from amazing Napa/Sonoma vineyards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4">
                    <a:lumMod val="75000"/>
                  </a:schemeClr>
                </a:solidFill>
              </a:rPr>
              <a:t>Extremely Limited production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4">
                    <a:lumMod val="75000"/>
                  </a:schemeClr>
                </a:solidFill>
              </a:rPr>
              <a:t>Awards &amp; accolades - winemaker, Kirk </a:t>
            </a:r>
            <a:r>
              <a:rPr lang="en-US" sz="1050" dirty="0" err="1">
                <a:solidFill>
                  <a:schemeClr val="accent4">
                    <a:lumMod val="75000"/>
                  </a:schemeClr>
                </a:solidFill>
              </a:rPr>
              <a:t>Venge</a:t>
            </a:r>
            <a:endParaRPr lang="en-US" sz="1050" dirty="0">
              <a:solidFill>
                <a:schemeClr val="accent4">
                  <a:lumMod val="7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4">
                    <a:lumMod val="75000"/>
                  </a:schemeClr>
                </a:solidFill>
              </a:rPr>
              <a:t>Strongly support a social mission 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901478"/>
            <a:ext cx="555561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About	Wines          Praise &amp; Events	     Cart     Contact  Us    </a:t>
            </a:r>
            <a:r>
              <a:rPr lang="en-US" sz="800" dirty="0">
                <a:solidFill>
                  <a:schemeClr val="accent4">
                    <a:lumMod val="75000"/>
                  </a:schemeClr>
                </a:solidFill>
              </a:rPr>
              <a:t>925-461-9600	</a:t>
            </a:r>
            <a:endParaRPr lang="en-US" sz="11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6937374" y="1377984"/>
            <a:ext cx="2035176" cy="501675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rgbClr val="FF0000"/>
                </a:solidFill>
              </a:rPr>
              <a:t>MENU</a:t>
            </a:r>
            <a:r>
              <a:rPr lang="en-US" sz="1600" dirty="0">
                <a:solidFill>
                  <a:srgbClr val="FF0000"/>
                </a:solidFill>
              </a:rPr>
              <a:t>: (12 subpages)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About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Wines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Chardonnay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Pinot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Cabernet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Club Page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Wine Club info &amp;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Sign-up for clubs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Praise &amp; Events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Wine Credits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Blog/Events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- Restaurant listing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My Cart</a:t>
            </a:r>
          </a:p>
          <a:p>
            <a:endParaRPr lang="en-US" sz="1600" b="1" dirty="0">
              <a:solidFill>
                <a:srgbClr val="FF0000"/>
              </a:solidFill>
            </a:endParaRPr>
          </a:p>
          <a:p>
            <a:endParaRPr lang="en-US" sz="1600" b="1" dirty="0">
              <a:solidFill>
                <a:srgbClr val="FF0000"/>
              </a:solidFill>
            </a:endParaRPr>
          </a:p>
          <a:p>
            <a:r>
              <a:rPr lang="en-US" sz="1600" b="1" dirty="0">
                <a:solidFill>
                  <a:srgbClr val="FF0000"/>
                </a:solidFill>
              </a:rPr>
              <a:t>Pop-up for Newsletter sign-up offer 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8" name="Picture 1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B0494740-D001-6942-99B8-FFDCD486C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97795">
            <a:off x="1058287" y="4024163"/>
            <a:ext cx="2005294" cy="1187798"/>
          </a:xfrm>
          <a:custGeom>
            <a:avLst/>
            <a:gdLst>
              <a:gd name="connsiteX0" fmla="*/ 0 w 2005294"/>
              <a:gd name="connsiteY0" fmla="*/ 0 h 1187798"/>
              <a:gd name="connsiteX1" fmla="*/ 481271 w 2005294"/>
              <a:gd name="connsiteY1" fmla="*/ 0 h 1187798"/>
              <a:gd name="connsiteX2" fmla="*/ 982594 w 2005294"/>
              <a:gd name="connsiteY2" fmla="*/ 0 h 1187798"/>
              <a:gd name="connsiteX3" fmla="*/ 1503971 w 2005294"/>
              <a:gd name="connsiteY3" fmla="*/ 0 h 1187798"/>
              <a:gd name="connsiteX4" fmla="*/ 2005294 w 2005294"/>
              <a:gd name="connsiteY4" fmla="*/ 0 h 1187798"/>
              <a:gd name="connsiteX5" fmla="*/ 2005294 w 2005294"/>
              <a:gd name="connsiteY5" fmla="*/ 605777 h 1187798"/>
              <a:gd name="connsiteX6" fmla="*/ 2005294 w 2005294"/>
              <a:gd name="connsiteY6" fmla="*/ 1187798 h 1187798"/>
              <a:gd name="connsiteX7" fmla="*/ 1463865 w 2005294"/>
              <a:gd name="connsiteY7" fmla="*/ 1187798 h 1187798"/>
              <a:gd name="connsiteX8" fmla="*/ 922435 w 2005294"/>
              <a:gd name="connsiteY8" fmla="*/ 1187798 h 1187798"/>
              <a:gd name="connsiteX9" fmla="*/ 0 w 2005294"/>
              <a:gd name="connsiteY9" fmla="*/ 1187798 h 1187798"/>
              <a:gd name="connsiteX10" fmla="*/ 0 w 2005294"/>
              <a:gd name="connsiteY10" fmla="*/ 605777 h 1187798"/>
              <a:gd name="connsiteX11" fmla="*/ 0 w 2005294"/>
              <a:gd name="connsiteY11" fmla="*/ 0 h 1187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05294" h="1187798" fill="none" extrusionOk="0">
                <a:moveTo>
                  <a:pt x="0" y="0"/>
                </a:moveTo>
                <a:cubicBezTo>
                  <a:pt x="103045" y="-34770"/>
                  <a:pt x="329822" y="14723"/>
                  <a:pt x="481271" y="0"/>
                </a:cubicBezTo>
                <a:cubicBezTo>
                  <a:pt x="632720" y="-14723"/>
                  <a:pt x="797885" y="42805"/>
                  <a:pt x="982594" y="0"/>
                </a:cubicBezTo>
                <a:cubicBezTo>
                  <a:pt x="1167303" y="-42805"/>
                  <a:pt x="1274167" y="48524"/>
                  <a:pt x="1503971" y="0"/>
                </a:cubicBezTo>
                <a:cubicBezTo>
                  <a:pt x="1733775" y="-48524"/>
                  <a:pt x="1834395" y="8468"/>
                  <a:pt x="2005294" y="0"/>
                </a:cubicBezTo>
                <a:cubicBezTo>
                  <a:pt x="2014470" y="159987"/>
                  <a:pt x="1952740" y="351790"/>
                  <a:pt x="2005294" y="605777"/>
                </a:cubicBezTo>
                <a:cubicBezTo>
                  <a:pt x="2057848" y="859764"/>
                  <a:pt x="1956410" y="969423"/>
                  <a:pt x="2005294" y="1187798"/>
                </a:cubicBezTo>
                <a:cubicBezTo>
                  <a:pt x="1775751" y="1202118"/>
                  <a:pt x="1693581" y="1130541"/>
                  <a:pt x="1463865" y="1187798"/>
                </a:cubicBezTo>
                <a:cubicBezTo>
                  <a:pt x="1234149" y="1245055"/>
                  <a:pt x="1079603" y="1144098"/>
                  <a:pt x="922435" y="1187798"/>
                </a:cubicBezTo>
                <a:cubicBezTo>
                  <a:pt x="765267" y="1231498"/>
                  <a:pt x="447300" y="1154691"/>
                  <a:pt x="0" y="1187798"/>
                </a:cubicBezTo>
                <a:cubicBezTo>
                  <a:pt x="-11537" y="969208"/>
                  <a:pt x="48549" y="740624"/>
                  <a:pt x="0" y="605777"/>
                </a:cubicBezTo>
                <a:cubicBezTo>
                  <a:pt x="-48549" y="470930"/>
                  <a:pt x="68478" y="141474"/>
                  <a:pt x="0" y="0"/>
                </a:cubicBezTo>
                <a:close/>
              </a:path>
              <a:path w="2005294" h="1187798" stroke="0" extrusionOk="0">
                <a:moveTo>
                  <a:pt x="0" y="0"/>
                </a:moveTo>
                <a:cubicBezTo>
                  <a:pt x="237445" y="-57345"/>
                  <a:pt x="349829" y="35391"/>
                  <a:pt x="481271" y="0"/>
                </a:cubicBezTo>
                <a:cubicBezTo>
                  <a:pt x="612713" y="-35391"/>
                  <a:pt x="808159" y="47195"/>
                  <a:pt x="922435" y="0"/>
                </a:cubicBezTo>
                <a:cubicBezTo>
                  <a:pt x="1036711" y="-47195"/>
                  <a:pt x="1330660" y="64378"/>
                  <a:pt x="1463865" y="0"/>
                </a:cubicBezTo>
                <a:cubicBezTo>
                  <a:pt x="1597070" y="-64378"/>
                  <a:pt x="1863892" y="34490"/>
                  <a:pt x="2005294" y="0"/>
                </a:cubicBezTo>
                <a:cubicBezTo>
                  <a:pt x="2032565" y="215827"/>
                  <a:pt x="1980024" y="377634"/>
                  <a:pt x="2005294" y="582021"/>
                </a:cubicBezTo>
                <a:cubicBezTo>
                  <a:pt x="2030564" y="786408"/>
                  <a:pt x="1982546" y="970069"/>
                  <a:pt x="2005294" y="1187798"/>
                </a:cubicBezTo>
                <a:cubicBezTo>
                  <a:pt x="1897106" y="1192206"/>
                  <a:pt x="1624683" y="1145376"/>
                  <a:pt x="1503971" y="1187798"/>
                </a:cubicBezTo>
                <a:cubicBezTo>
                  <a:pt x="1383259" y="1230220"/>
                  <a:pt x="1110283" y="1164351"/>
                  <a:pt x="962541" y="1187798"/>
                </a:cubicBezTo>
                <a:cubicBezTo>
                  <a:pt x="814799" y="1211245"/>
                  <a:pt x="645396" y="1137742"/>
                  <a:pt x="521376" y="1187798"/>
                </a:cubicBezTo>
                <a:cubicBezTo>
                  <a:pt x="397356" y="1237854"/>
                  <a:pt x="176302" y="1149876"/>
                  <a:pt x="0" y="1187798"/>
                </a:cubicBezTo>
                <a:cubicBezTo>
                  <a:pt x="-67438" y="941988"/>
                  <a:pt x="25967" y="873044"/>
                  <a:pt x="0" y="593899"/>
                </a:cubicBezTo>
                <a:cubicBezTo>
                  <a:pt x="-25967" y="314754"/>
                  <a:pt x="57025" y="231161"/>
                  <a:pt x="0" y="0"/>
                </a:cubicBezTo>
                <a:close/>
              </a:path>
            </a:pathLst>
          </a:custGeom>
          <a:ln>
            <a:solidFill>
              <a:schemeClr val="accent4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252209" y="2720690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8576" t="38380" r="21747" b="36782"/>
          <a:stretch/>
        </p:blipFill>
        <p:spPr>
          <a:xfrm>
            <a:off x="2156299" y="2161853"/>
            <a:ext cx="4541681" cy="68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820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959873"/>
          </a:xfrm>
        </p:spPr>
        <p:txBody>
          <a:bodyPr/>
          <a:lstStyle/>
          <a:p>
            <a:r>
              <a:rPr lang="en-US" dirty="0"/>
              <a:t>WINES Top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1165860"/>
            <a:ext cx="6069330" cy="45923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21" y="1478596"/>
            <a:ext cx="985610" cy="17530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49203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C1D0FA-C67B-1342-B553-CF101689E12D}"/>
              </a:ext>
            </a:extLst>
          </p:cNvPr>
          <p:cNvCxnSpPr>
            <a:cxnSpLocks/>
          </p:cNvCxnSpPr>
          <p:nvPr/>
        </p:nvCxnSpPr>
        <p:spPr>
          <a:xfrm>
            <a:off x="748347" y="289589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536015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224845" y="5092325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-1395046" y="1189717"/>
            <a:ext cx="8093026" cy="1182530"/>
          </a:xfrm>
          <a:prstGeom prst="rect">
            <a:avLst/>
          </a:prstGeom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C99858-F617-EC49-93CE-4EB79B8B2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364" y="3570102"/>
            <a:ext cx="1195873" cy="94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4" name="Picture 4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156473F-75EE-E940-876E-CB6C2F163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6010" y="3567942"/>
            <a:ext cx="1195873" cy="940000"/>
          </a:xfrm>
          <a:prstGeom prst="rect">
            <a:avLst/>
          </a:prstGeom>
        </p:spPr>
      </p:pic>
      <p:pic>
        <p:nvPicPr>
          <p:cNvPr id="46" name="Picture 4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F2BD40C-81A6-A84F-AC3E-7C5DEFC2E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388" y="3529500"/>
            <a:ext cx="1195873" cy="94000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7B481E3B-55A0-C041-804D-7C5157A74AF5}"/>
              </a:ext>
            </a:extLst>
          </p:cNvPr>
          <p:cNvSpPr txBox="1"/>
          <p:nvPr/>
        </p:nvSpPr>
        <p:spPr>
          <a:xfrm>
            <a:off x="4684565" y="4558388"/>
            <a:ext cx="1616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GIFTS &amp; SAMPLERS    	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84E401-E15A-254B-9B3D-C25D28AE500C}"/>
              </a:ext>
            </a:extLst>
          </p:cNvPr>
          <p:cNvSpPr/>
          <p:nvPr/>
        </p:nvSpPr>
        <p:spPr>
          <a:xfrm>
            <a:off x="2223209" y="1447155"/>
            <a:ext cx="27674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OUR WINES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5B98DE5-DE64-F04B-B6D4-43B531A4D7B6}"/>
              </a:ext>
            </a:extLst>
          </p:cNvPr>
          <p:cNvSpPr txBox="1"/>
          <p:nvPr/>
        </p:nvSpPr>
        <p:spPr>
          <a:xfrm>
            <a:off x="1241364" y="4548528"/>
            <a:ext cx="11719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COLLECTIONS	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D9B1900-4998-4E48-9026-659CDEB98303}"/>
              </a:ext>
            </a:extLst>
          </p:cNvPr>
          <p:cNvSpPr txBox="1"/>
          <p:nvPr/>
        </p:nvSpPr>
        <p:spPr>
          <a:xfrm>
            <a:off x="2970123" y="4576979"/>
            <a:ext cx="1430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SINGLE VINEYARDS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B2B9C-9C13-204C-B85F-202ADFED2D84}"/>
              </a:ext>
            </a:extLst>
          </p:cNvPr>
          <p:cNvSpPr/>
          <p:nvPr/>
        </p:nvSpPr>
        <p:spPr>
          <a:xfrm>
            <a:off x="1241364" y="3567942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A523B7-E995-3B48-B55D-C5471ECEFBDC}"/>
              </a:ext>
            </a:extLst>
          </p:cNvPr>
          <p:cNvSpPr txBox="1"/>
          <p:nvPr/>
        </p:nvSpPr>
        <p:spPr>
          <a:xfrm>
            <a:off x="1240002" y="3662783"/>
            <a:ext cx="1195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Photo of</a:t>
            </a:r>
          </a:p>
          <a:p>
            <a:r>
              <a:rPr lang="en-US" dirty="0"/>
              <a:t>collections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A2A766C-227D-8C4B-B34B-866F94BE5014}"/>
              </a:ext>
            </a:extLst>
          </p:cNvPr>
          <p:cNvSpPr/>
          <p:nvPr/>
        </p:nvSpPr>
        <p:spPr>
          <a:xfrm>
            <a:off x="3083466" y="3560391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8C81059-610E-1A45-B220-7827D739E4F8}"/>
              </a:ext>
            </a:extLst>
          </p:cNvPr>
          <p:cNvSpPr txBox="1"/>
          <p:nvPr/>
        </p:nvSpPr>
        <p:spPr>
          <a:xfrm>
            <a:off x="3082104" y="3655232"/>
            <a:ext cx="1195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Photo of</a:t>
            </a:r>
          </a:p>
          <a:p>
            <a:r>
              <a:rPr lang="en-US" dirty="0"/>
              <a:t>Single </a:t>
            </a:r>
            <a:r>
              <a:rPr lang="en-US" dirty="0" err="1"/>
              <a:t>btl</a:t>
            </a:r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CE6D846-5741-6D4C-B81F-D9EB89C8F19D}"/>
              </a:ext>
            </a:extLst>
          </p:cNvPr>
          <p:cNvSpPr/>
          <p:nvPr/>
        </p:nvSpPr>
        <p:spPr>
          <a:xfrm>
            <a:off x="4772750" y="3549226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3ECB01F-696A-1B42-B4C4-70534A354A59}"/>
              </a:ext>
            </a:extLst>
          </p:cNvPr>
          <p:cNvSpPr txBox="1"/>
          <p:nvPr/>
        </p:nvSpPr>
        <p:spPr>
          <a:xfrm>
            <a:off x="4771388" y="3644067"/>
            <a:ext cx="1453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Photo for Gifts/Samples</a:t>
            </a:r>
          </a:p>
        </p:txBody>
      </p:sp>
    </p:spTree>
    <p:extLst>
      <p:ext uri="{BB962C8B-B14F-4D97-AF65-F5344CB8AC3E}">
        <p14:creationId xmlns:p14="http://schemas.microsoft.com/office/powerpoint/2010/main" val="2923358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959873"/>
          </a:xfrm>
        </p:spPr>
        <p:txBody>
          <a:bodyPr/>
          <a:lstStyle/>
          <a:p>
            <a:r>
              <a:rPr lang="en-US" dirty="0"/>
              <a:t>WINE COLLECTIONS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1165860"/>
            <a:ext cx="6069330" cy="569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21" y="1478596"/>
            <a:ext cx="985610" cy="17530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49203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536015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7010258" y="1723627"/>
            <a:ext cx="2035176" cy="329320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There will be 3 bundles offered initially.  Each would have: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Description of contents of bundle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Hotlink (to </a:t>
            </a:r>
            <a:r>
              <a:rPr lang="en-US" sz="1600" dirty="0" err="1">
                <a:solidFill>
                  <a:srgbClr val="FF0000"/>
                </a:solidFill>
              </a:rPr>
              <a:t>SingleVineyard</a:t>
            </a:r>
            <a:r>
              <a:rPr lang="en-US" sz="1600" dirty="0">
                <a:solidFill>
                  <a:srgbClr val="FF0000"/>
                </a:solidFill>
              </a:rPr>
              <a:t> page) to the each of the Single Vineyard wines listed in the bundle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327274" y="3924180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-1395046" y="1189717"/>
            <a:ext cx="8093026" cy="118253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B84E401-E15A-254B-9B3D-C25D28AE500C}"/>
              </a:ext>
            </a:extLst>
          </p:cNvPr>
          <p:cNvSpPr/>
          <p:nvPr/>
        </p:nvSpPr>
        <p:spPr>
          <a:xfrm>
            <a:off x="2223208" y="1447155"/>
            <a:ext cx="36603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WINE Collections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B2B9C-9C13-204C-B85F-202ADFED2D84}"/>
              </a:ext>
            </a:extLst>
          </p:cNvPr>
          <p:cNvSpPr/>
          <p:nvPr/>
        </p:nvSpPr>
        <p:spPr>
          <a:xfrm>
            <a:off x="1241364" y="3283733"/>
            <a:ext cx="1171967" cy="9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A523B7-E995-3B48-B55D-C5471ECEFBDC}"/>
              </a:ext>
            </a:extLst>
          </p:cNvPr>
          <p:cNvSpPr txBox="1"/>
          <p:nvPr/>
        </p:nvSpPr>
        <p:spPr>
          <a:xfrm>
            <a:off x="1240002" y="3378574"/>
            <a:ext cx="1195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Collection</a:t>
            </a:r>
          </a:p>
          <a:p>
            <a:r>
              <a:rPr lang="en-US" dirty="0"/>
              <a:t>One Photo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A2A766C-227D-8C4B-B34B-866F94BE5014}"/>
              </a:ext>
            </a:extLst>
          </p:cNvPr>
          <p:cNvSpPr/>
          <p:nvPr/>
        </p:nvSpPr>
        <p:spPr>
          <a:xfrm>
            <a:off x="1265270" y="5900492"/>
            <a:ext cx="1171967" cy="9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8C81059-610E-1A45-B220-7827D739E4F8}"/>
              </a:ext>
            </a:extLst>
          </p:cNvPr>
          <p:cNvSpPr txBox="1"/>
          <p:nvPr/>
        </p:nvSpPr>
        <p:spPr>
          <a:xfrm>
            <a:off x="1263908" y="5995333"/>
            <a:ext cx="14422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Collection</a:t>
            </a:r>
          </a:p>
          <a:p>
            <a:r>
              <a:rPr lang="en-US" sz="1600" dirty="0"/>
              <a:t>Three Photo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CE6D846-5741-6D4C-B81F-D9EB89C8F19D}"/>
              </a:ext>
            </a:extLst>
          </p:cNvPr>
          <p:cNvSpPr/>
          <p:nvPr/>
        </p:nvSpPr>
        <p:spPr>
          <a:xfrm>
            <a:off x="5000361" y="4527662"/>
            <a:ext cx="1171967" cy="9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4B3D1C-463A-734B-9AD9-441FA30C8130}"/>
              </a:ext>
            </a:extLst>
          </p:cNvPr>
          <p:cNvSpPr txBox="1"/>
          <p:nvPr/>
        </p:nvSpPr>
        <p:spPr>
          <a:xfrm>
            <a:off x="5000361" y="4594422"/>
            <a:ext cx="1195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Collection</a:t>
            </a:r>
          </a:p>
          <a:p>
            <a:r>
              <a:rPr lang="en-US" dirty="0"/>
              <a:t>Two Photo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71F82-168A-AF41-B191-81F00A72DC10}"/>
              </a:ext>
            </a:extLst>
          </p:cNvPr>
          <p:cNvSpPr txBox="1"/>
          <p:nvPr/>
        </p:nvSpPr>
        <p:spPr>
          <a:xfrm>
            <a:off x="2816727" y="3231640"/>
            <a:ext cx="33160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Collection One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bundle: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1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2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Etc.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CB0E953-67FE-5B49-9BA6-E72293DF88D5}"/>
              </a:ext>
            </a:extLst>
          </p:cNvPr>
          <p:cNvSpPr/>
          <p:nvPr/>
        </p:nvSpPr>
        <p:spPr>
          <a:xfrm>
            <a:off x="5072820" y="3791357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747F7D2-C917-AE46-9E16-9E4235D007E7}"/>
              </a:ext>
            </a:extLst>
          </p:cNvPr>
          <p:cNvSpPr txBox="1"/>
          <p:nvPr/>
        </p:nvSpPr>
        <p:spPr>
          <a:xfrm>
            <a:off x="925321" y="4490862"/>
            <a:ext cx="33160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Collection Two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bundle: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1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2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Etc.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931D183-2120-2045-9292-0FD2891A530B}"/>
              </a:ext>
            </a:extLst>
          </p:cNvPr>
          <p:cNvSpPr/>
          <p:nvPr/>
        </p:nvSpPr>
        <p:spPr>
          <a:xfrm>
            <a:off x="3573306" y="5024598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56F9CC-C8E9-AC42-86E8-34770AA87450}"/>
              </a:ext>
            </a:extLst>
          </p:cNvPr>
          <p:cNvSpPr txBox="1"/>
          <p:nvPr/>
        </p:nvSpPr>
        <p:spPr>
          <a:xfrm>
            <a:off x="2726019" y="5865987"/>
            <a:ext cx="33160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Collection Three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bundle: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1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2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Etc.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BC8380B-09D2-1A48-9B92-B71B37820321}"/>
              </a:ext>
            </a:extLst>
          </p:cNvPr>
          <p:cNvSpPr/>
          <p:nvPr/>
        </p:nvSpPr>
        <p:spPr>
          <a:xfrm>
            <a:off x="4982112" y="6425704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pic>
        <p:nvPicPr>
          <p:cNvPr id="32" name="Picture 31" descr="A bottle of wine&#10;&#10;Description automatically generated">
            <a:extLst>
              <a:ext uri="{FF2B5EF4-FFF2-40B4-BE49-F238E27FC236}">
                <a16:creationId xmlns:a16="http://schemas.microsoft.com/office/drawing/2014/main" id="{F6C40723-A851-6B45-8F0F-53259A6E42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4418" y="3321275"/>
            <a:ext cx="460461" cy="815777"/>
          </a:xfrm>
          <a:prstGeom prst="rect">
            <a:avLst/>
          </a:prstGeom>
        </p:spPr>
      </p:pic>
      <p:pic>
        <p:nvPicPr>
          <p:cNvPr id="33" name="Picture 32" descr="A bottle of wine&#10;&#10;Description automatically generated">
            <a:extLst>
              <a:ext uri="{FF2B5EF4-FFF2-40B4-BE49-F238E27FC236}">
                <a16:creationId xmlns:a16="http://schemas.microsoft.com/office/drawing/2014/main" id="{71167FBB-5E34-9E4F-BEB8-1E19870515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1253" y="3334315"/>
            <a:ext cx="460461" cy="81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959873"/>
          </a:xfrm>
        </p:spPr>
        <p:txBody>
          <a:bodyPr/>
          <a:lstStyle/>
          <a:p>
            <a:r>
              <a:rPr lang="en-US" dirty="0"/>
              <a:t>WINE GIFTS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1165860"/>
            <a:ext cx="6069330" cy="569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21" y="1478596"/>
            <a:ext cx="985610" cy="17530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49203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536015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7010258" y="1723627"/>
            <a:ext cx="2035176" cy="329320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There will be 3 bundles offered initially.  Each would have: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Description of contents of bundle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Hotlink (to </a:t>
            </a:r>
            <a:r>
              <a:rPr lang="en-US" sz="1600" dirty="0" err="1">
                <a:solidFill>
                  <a:srgbClr val="FF0000"/>
                </a:solidFill>
              </a:rPr>
              <a:t>SingleVineyard</a:t>
            </a:r>
            <a:r>
              <a:rPr lang="en-US" sz="1600" dirty="0">
                <a:solidFill>
                  <a:srgbClr val="FF0000"/>
                </a:solidFill>
              </a:rPr>
              <a:t> page) to the each of the Single Vineyard wines listed in the bundle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327274" y="3924180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-1395046" y="1189717"/>
            <a:ext cx="8093026" cy="118253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B84E401-E15A-254B-9B3D-C25D28AE500C}"/>
              </a:ext>
            </a:extLst>
          </p:cNvPr>
          <p:cNvSpPr/>
          <p:nvPr/>
        </p:nvSpPr>
        <p:spPr>
          <a:xfrm>
            <a:off x="1910931" y="1447155"/>
            <a:ext cx="42853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WINE Gifts &amp; Promos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B2B9C-9C13-204C-B85F-202ADFED2D84}"/>
              </a:ext>
            </a:extLst>
          </p:cNvPr>
          <p:cNvSpPr/>
          <p:nvPr/>
        </p:nvSpPr>
        <p:spPr>
          <a:xfrm>
            <a:off x="1241364" y="3283733"/>
            <a:ext cx="1171967" cy="9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CE6D846-5741-6D4C-B81F-D9EB89C8F19D}"/>
              </a:ext>
            </a:extLst>
          </p:cNvPr>
          <p:cNvSpPr/>
          <p:nvPr/>
        </p:nvSpPr>
        <p:spPr>
          <a:xfrm>
            <a:off x="5000361" y="4861296"/>
            <a:ext cx="1171967" cy="9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4B3D1C-463A-734B-9AD9-441FA30C8130}"/>
              </a:ext>
            </a:extLst>
          </p:cNvPr>
          <p:cNvSpPr txBox="1"/>
          <p:nvPr/>
        </p:nvSpPr>
        <p:spPr>
          <a:xfrm>
            <a:off x="5000361" y="4928056"/>
            <a:ext cx="1195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Gift Two</a:t>
            </a:r>
          </a:p>
          <a:p>
            <a:r>
              <a:rPr lang="en-US" dirty="0"/>
              <a:t>Photo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71F82-168A-AF41-B191-81F00A72DC10}"/>
              </a:ext>
            </a:extLst>
          </p:cNvPr>
          <p:cNvSpPr txBox="1"/>
          <p:nvPr/>
        </p:nvSpPr>
        <p:spPr>
          <a:xfrm>
            <a:off x="2816727" y="3231640"/>
            <a:ext cx="33160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Gift Set One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bundle: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1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2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Etc.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CB0E953-67FE-5B49-9BA6-E72293DF88D5}"/>
              </a:ext>
            </a:extLst>
          </p:cNvPr>
          <p:cNvSpPr/>
          <p:nvPr/>
        </p:nvSpPr>
        <p:spPr>
          <a:xfrm>
            <a:off x="5072820" y="3791357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747F7D2-C917-AE46-9E16-9E4235D007E7}"/>
              </a:ext>
            </a:extLst>
          </p:cNvPr>
          <p:cNvSpPr txBox="1"/>
          <p:nvPr/>
        </p:nvSpPr>
        <p:spPr>
          <a:xfrm>
            <a:off x="925321" y="4824496"/>
            <a:ext cx="33160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Gift Set Two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bundle: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1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Single Vineyard 2 (hotlink)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</a:rPr>
              <a:t>Etc.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931D183-2120-2045-9292-0FD2891A530B}"/>
              </a:ext>
            </a:extLst>
          </p:cNvPr>
          <p:cNvSpPr/>
          <p:nvPr/>
        </p:nvSpPr>
        <p:spPr>
          <a:xfrm>
            <a:off x="3573306" y="5358232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pic>
        <p:nvPicPr>
          <p:cNvPr id="9" name="Picture 8" descr="A close up of a bottle of wine&#10;&#10;Description automatically generated">
            <a:extLst>
              <a:ext uri="{FF2B5EF4-FFF2-40B4-BE49-F238E27FC236}">
                <a16:creationId xmlns:a16="http://schemas.microsoft.com/office/drawing/2014/main" id="{82444F2E-E47E-0449-9B0C-3073DC854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3365428"/>
            <a:ext cx="678816" cy="81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499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959873"/>
          </a:xfrm>
        </p:spPr>
        <p:txBody>
          <a:bodyPr/>
          <a:lstStyle/>
          <a:p>
            <a:r>
              <a:rPr lang="en-US" dirty="0"/>
              <a:t>WINE By The Bottle -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593815" y="1130449"/>
            <a:ext cx="6069330" cy="569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21" y="1478596"/>
            <a:ext cx="985610" cy="17530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49203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536015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7010258" y="1723627"/>
            <a:ext cx="2035176" cy="329320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There will be 3 bundles offered initially.  Each would have: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Description of contents of bundle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FF0000"/>
                </a:solidFill>
              </a:rPr>
              <a:t>Hotlink (to </a:t>
            </a:r>
            <a:r>
              <a:rPr lang="en-US" sz="1600" dirty="0" err="1">
                <a:solidFill>
                  <a:srgbClr val="FF0000"/>
                </a:solidFill>
              </a:rPr>
              <a:t>SingleVineyard</a:t>
            </a:r>
            <a:r>
              <a:rPr lang="en-US" sz="1600" dirty="0">
                <a:solidFill>
                  <a:srgbClr val="FF0000"/>
                </a:solidFill>
              </a:rPr>
              <a:t> page) to the each of the Single Vineyard wines listed in the bundle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327274" y="3924180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-1395046" y="1189717"/>
            <a:ext cx="8093026" cy="118253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B84E401-E15A-254B-9B3D-C25D28AE500C}"/>
              </a:ext>
            </a:extLst>
          </p:cNvPr>
          <p:cNvSpPr/>
          <p:nvPr/>
        </p:nvSpPr>
        <p:spPr>
          <a:xfrm>
            <a:off x="1240003" y="1447155"/>
            <a:ext cx="49562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WINES – Single Vineyard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A523B7-E995-3B48-B55D-C5471ECEFBDC}"/>
              </a:ext>
            </a:extLst>
          </p:cNvPr>
          <p:cNvSpPr txBox="1"/>
          <p:nvPr/>
        </p:nvSpPr>
        <p:spPr>
          <a:xfrm>
            <a:off x="4827374" y="3181795"/>
            <a:ext cx="15771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Photo of 3 bottles (cab, pinot, chard)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71F82-168A-AF41-B191-81F00A72DC10}"/>
              </a:ext>
            </a:extLst>
          </p:cNvPr>
          <p:cNvSpPr txBox="1"/>
          <p:nvPr/>
        </p:nvSpPr>
        <p:spPr>
          <a:xfrm>
            <a:off x="952803" y="2825731"/>
            <a:ext cx="38776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Our Philosophy</a:t>
            </a:r>
            <a:r>
              <a:rPr lang="en-US" dirty="0">
                <a:solidFill>
                  <a:schemeClr val="bg1"/>
                </a:solidFill>
              </a:rPr>
              <a:t>:  </a:t>
            </a:r>
            <a:r>
              <a:rPr lang="en-US" sz="1200" dirty="0">
                <a:solidFill>
                  <a:schemeClr val="bg1"/>
                </a:solidFill>
              </a:rPr>
              <a:t>This will be a description of this bundle ipsum </a:t>
            </a:r>
            <a:r>
              <a:rPr lang="en-US" sz="1200" dirty="0" err="1">
                <a:solidFill>
                  <a:schemeClr val="bg1"/>
                </a:solidFill>
              </a:rPr>
              <a:t>liod</a:t>
            </a:r>
            <a:r>
              <a:rPr lang="en-US" sz="1200" dirty="0">
                <a:solidFill>
                  <a:schemeClr val="bg1"/>
                </a:solidFill>
              </a:rPr>
              <a:t> gib </a:t>
            </a:r>
            <a:r>
              <a:rPr lang="en-US" sz="1200" dirty="0" err="1">
                <a:solidFill>
                  <a:schemeClr val="bg1"/>
                </a:solidFill>
              </a:rPr>
              <a:t>egie</a:t>
            </a:r>
            <a:r>
              <a:rPr lang="en-US" sz="1200" dirty="0">
                <a:solidFill>
                  <a:schemeClr val="bg1"/>
                </a:solidFill>
              </a:rPr>
              <a:t> re </a:t>
            </a:r>
            <a:r>
              <a:rPr lang="en-US" sz="1200" dirty="0" err="1">
                <a:solidFill>
                  <a:schemeClr val="bg1"/>
                </a:solidFill>
              </a:rPr>
              <a:t>gdgj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adf</a:t>
            </a:r>
            <a:r>
              <a:rPr lang="en-US" sz="1200" dirty="0">
                <a:solidFill>
                  <a:schemeClr val="bg1"/>
                </a:solidFill>
              </a:rPr>
              <a:t> anger ag </a:t>
            </a:r>
            <a:r>
              <a:rPr lang="en-US" sz="1200" dirty="0" err="1">
                <a:solidFill>
                  <a:schemeClr val="bg1"/>
                </a:solidFill>
              </a:rPr>
              <a:t>dger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gege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671123E-6390-A84C-9AF4-EE71DF5EC2C5}"/>
              </a:ext>
            </a:extLst>
          </p:cNvPr>
          <p:cNvSpPr txBox="1"/>
          <p:nvPr/>
        </p:nvSpPr>
        <p:spPr>
          <a:xfrm>
            <a:off x="952803" y="3596641"/>
            <a:ext cx="38776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Go to… Our Chardonnays </a:t>
            </a:r>
            <a:endParaRPr lang="en-US" sz="12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Go to…Our Pinot Noirs</a:t>
            </a:r>
          </a:p>
          <a:p>
            <a:r>
              <a:rPr lang="en-US" sz="1100" dirty="0">
                <a:solidFill>
                  <a:schemeClr val="bg1"/>
                </a:solidFill>
              </a:rPr>
              <a:t>Go to…Our Cabernets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DA3F2F3-AE3B-954F-A3A9-856D30148259}"/>
              </a:ext>
            </a:extLst>
          </p:cNvPr>
          <p:cNvSpPr txBox="1"/>
          <p:nvPr/>
        </p:nvSpPr>
        <p:spPr>
          <a:xfrm>
            <a:off x="2450816" y="4855293"/>
            <a:ext cx="3707027" cy="63094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2009 Diamond Mountain Cabernet - </a:t>
            </a:r>
            <a:r>
              <a:rPr lang="en-US" sz="1050" dirty="0"/>
              <a:t>This will be a description of this bundle ipsum </a:t>
            </a:r>
            <a:r>
              <a:rPr lang="en-US" sz="1050" dirty="0" err="1"/>
              <a:t>liod</a:t>
            </a:r>
            <a:r>
              <a:rPr lang="en-US" sz="1050" dirty="0"/>
              <a:t> gib </a:t>
            </a:r>
            <a:r>
              <a:rPr lang="en-US" sz="1050" dirty="0" err="1"/>
              <a:t>egie</a:t>
            </a:r>
            <a:r>
              <a:rPr lang="en-US" sz="1050" dirty="0"/>
              <a:t> re </a:t>
            </a:r>
            <a:r>
              <a:rPr lang="en-US" sz="1050" dirty="0" err="1"/>
              <a:t>gdgj</a:t>
            </a:r>
            <a:r>
              <a:rPr lang="en-US" sz="1050" dirty="0"/>
              <a:t> </a:t>
            </a:r>
            <a:r>
              <a:rPr lang="en-US" sz="1050" dirty="0" err="1"/>
              <a:t>adf</a:t>
            </a:r>
            <a:r>
              <a:rPr lang="en-US" sz="1050" dirty="0"/>
              <a:t> anger ag </a:t>
            </a:r>
            <a:r>
              <a:rPr lang="en-US" sz="1050" dirty="0" err="1"/>
              <a:t>dger</a:t>
            </a:r>
            <a:r>
              <a:rPr lang="en-US" sz="1050" dirty="0"/>
              <a:t> </a:t>
            </a:r>
            <a:r>
              <a:rPr lang="en-US" sz="1050" dirty="0" err="1"/>
              <a:t>gege</a:t>
            </a:r>
            <a:r>
              <a:rPr lang="en-US" sz="1050" dirty="0"/>
              <a:t>  See </a:t>
            </a:r>
            <a:r>
              <a:rPr lang="en-US" sz="1050" u="sng" dirty="0">
                <a:solidFill>
                  <a:srgbClr val="0070C0"/>
                </a:solidFill>
              </a:rPr>
              <a:t>Details </a:t>
            </a:r>
            <a:r>
              <a:rPr lang="en-US" sz="1050" dirty="0"/>
              <a:t>(hotlink to </a:t>
            </a:r>
            <a:r>
              <a:rPr lang="en-US" sz="1050" dirty="0" err="1"/>
              <a:t>indiv</a:t>
            </a:r>
            <a:r>
              <a:rPr lang="en-US" sz="1050" dirty="0"/>
              <a:t>. page)</a:t>
            </a:r>
            <a:endParaRPr lang="en-US" sz="1400" dirty="0"/>
          </a:p>
        </p:txBody>
      </p:sp>
      <p:pic>
        <p:nvPicPr>
          <p:cNvPr id="16" name="Picture 15" descr="A picture containing sitting, computer, monitor, front&#10;&#10;Description automatically generated">
            <a:extLst>
              <a:ext uri="{FF2B5EF4-FFF2-40B4-BE49-F238E27FC236}">
                <a16:creationId xmlns:a16="http://schemas.microsoft.com/office/drawing/2014/main" id="{CDE096FB-7A5C-724B-B4B9-909E669A9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062" y="4653100"/>
            <a:ext cx="310383" cy="93679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A115EE0-EC60-E24D-ABEC-9C13E47215CD}"/>
              </a:ext>
            </a:extLst>
          </p:cNvPr>
          <p:cNvSpPr/>
          <p:nvPr/>
        </p:nvSpPr>
        <p:spPr>
          <a:xfrm>
            <a:off x="5553684" y="4910174"/>
            <a:ext cx="548706" cy="55702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Purchase</a:t>
            </a:r>
          </a:p>
        </p:txBody>
      </p:sp>
      <p:pic>
        <p:nvPicPr>
          <p:cNvPr id="24" name="Picture 23" descr="A bottle of wine&#10;&#10;Description automatically generated">
            <a:extLst>
              <a:ext uri="{FF2B5EF4-FFF2-40B4-BE49-F238E27FC236}">
                <a16:creationId xmlns:a16="http://schemas.microsoft.com/office/drawing/2014/main" id="{026FB7F2-2A5B-734E-A1C5-881AA1AF56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1107" y="2925627"/>
            <a:ext cx="1693536" cy="705272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CD63C8-BB01-154C-BBBC-69716EFE3900}"/>
              </a:ext>
            </a:extLst>
          </p:cNvPr>
          <p:cNvSpPr txBox="1"/>
          <p:nvPr/>
        </p:nvSpPr>
        <p:spPr>
          <a:xfrm>
            <a:off x="-1516339" y="3069124"/>
            <a:ext cx="14435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C000"/>
                </a:solidFill>
              </a:rPr>
              <a:t>*SPECIAL OFFER*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B5D0E48-F157-2C43-9C6D-21C92C34E32E}"/>
              </a:ext>
            </a:extLst>
          </p:cNvPr>
          <p:cNvSpPr txBox="1"/>
          <p:nvPr/>
        </p:nvSpPr>
        <p:spPr>
          <a:xfrm>
            <a:off x="2501403" y="5836753"/>
            <a:ext cx="3707027" cy="63094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2009 Diamond Mountain Cabernet - </a:t>
            </a:r>
            <a:r>
              <a:rPr lang="en-US" sz="1050" dirty="0"/>
              <a:t>This will be a description of this bundle ipsum </a:t>
            </a:r>
            <a:r>
              <a:rPr lang="en-US" sz="1050" dirty="0" err="1"/>
              <a:t>liod</a:t>
            </a:r>
            <a:r>
              <a:rPr lang="en-US" sz="1050" dirty="0"/>
              <a:t> gib </a:t>
            </a:r>
            <a:r>
              <a:rPr lang="en-US" sz="1050" dirty="0" err="1"/>
              <a:t>egie</a:t>
            </a:r>
            <a:r>
              <a:rPr lang="en-US" sz="1050" dirty="0"/>
              <a:t> re </a:t>
            </a:r>
            <a:r>
              <a:rPr lang="en-US" sz="1050" dirty="0" err="1"/>
              <a:t>gdgj</a:t>
            </a:r>
            <a:r>
              <a:rPr lang="en-US" sz="1050" dirty="0"/>
              <a:t> </a:t>
            </a:r>
            <a:r>
              <a:rPr lang="en-US" sz="1050" dirty="0" err="1"/>
              <a:t>adf</a:t>
            </a:r>
            <a:r>
              <a:rPr lang="en-US" sz="1050" dirty="0"/>
              <a:t> anger ag </a:t>
            </a:r>
            <a:r>
              <a:rPr lang="en-US" sz="1050" dirty="0" err="1"/>
              <a:t>dger</a:t>
            </a:r>
            <a:r>
              <a:rPr lang="en-US" sz="1050" dirty="0"/>
              <a:t> </a:t>
            </a:r>
            <a:r>
              <a:rPr lang="en-US" sz="1050" dirty="0" err="1"/>
              <a:t>gege</a:t>
            </a:r>
            <a:r>
              <a:rPr lang="en-US" sz="1050" dirty="0"/>
              <a:t>  See </a:t>
            </a:r>
            <a:r>
              <a:rPr lang="en-US" sz="1050" u="sng" dirty="0">
                <a:solidFill>
                  <a:srgbClr val="0070C0"/>
                </a:solidFill>
              </a:rPr>
              <a:t>Details </a:t>
            </a:r>
            <a:r>
              <a:rPr lang="en-US" sz="1050" dirty="0"/>
              <a:t>(hotlink to </a:t>
            </a:r>
            <a:r>
              <a:rPr lang="en-US" sz="1050" dirty="0" err="1"/>
              <a:t>indiv</a:t>
            </a:r>
            <a:r>
              <a:rPr lang="en-US" sz="1050" dirty="0"/>
              <a:t>. page)</a:t>
            </a:r>
            <a:endParaRPr lang="en-US" sz="1400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BE7142FF-FD99-354F-8A08-04AC0BD51CE5}"/>
              </a:ext>
            </a:extLst>
          </p:cNvPr>
          <p:cNvSpPr/>
          <p:nvPr/>
        </p:nvSpPr>
        <p:spPr>
          <a:xfrm>
            <a:off x="5604271" y="5891634"/>
            <a:ext cx="548706" cy="55702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Purchase</a:t>
            </a:r>
          </a:p>
        </p:txBody>
      </p:sp>
      <p:pic>
        <p:nvPicPr>
          <p:cNvPr id="33" name="Picture 32" descr="A picture containing sitting, computer, monitor, front&#10;&#10;Description automatically generated">
            <a:extLst>
              <a:ext uri="{FF2B5EF4-FFF2-40B4-BE49-F238E27FC236}">
                <a16:creationId xmlns:a16="http://schemas.microsoft.com/office/drawing/2014/main" id="{3F2858DD-EB0B-1143-B8F1-DBB747D2A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739" y="5718343"/>
            <a:ext cx="310383" cy="93679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5-Point Star 10">
            <a:extLst>
              <a:ext uri="{FF2B5EF4-FFF2-40B4-BE49-F238E27FC236}">
                <a16:creationId xmlns:a16="http://schemas.microsoft.com/office/drawing/2014/main" id="{97AC89CD-BD10-3246-BEC2-35A99E0A1BF9}"/>
              </a:ext>
            </a:extLst>
          </p:cNvPr>
          <p:cNvSpPr/>
          <p:nvPr/>
        </p:nvSpPr>
        <p:spPr>
          <a:xfrm>
            <a:off x="786800" y="4710918"/>
            <a:ext cx="883920" cy="775317"/>
          </a:xfrm>
          <a:prstGeom prst="star5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bg1"/>
                </a:solidFill>
              </a:rPr>
              <a:t>special</a:t>
            </a:r>
          </a:p>
        </p:txBody>
      </p:sp>
    </p:spTree>
    <p:extLst>
      <p:ext uri="{BB962C8B-B14F-4D97-AF65-F5344CB8AC3E}">
        <p14:creationId xmlns:p14="http://schemas.microsoft.com/office/powerpoint/2010/main" val="533647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1325563"/>
          </a:xfrm>
        </p:spPr>
        <p:txBody>
          <a:bodyPr/>
          <a:lstStyle/>
          <a:p>
            <a:r>
              <a:rPr lang="en-US" dirty="0"/>
              <a:t>WINES Page – Entrepreneur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1165859"/>
            <a:ext cx="6069330" cy="569214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485" y="1302671"/>
            <a:ext cx="2445887" cy="43503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1874520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C1D0FA-C67B-1342-B553-CF101689E12D}"/>
              </a:ext>
            </a:extLst>
          </p:cNvPr>
          <p:cNvCxnSpPr>
            <a:cxnSpLocks/>
          </p:cNvCxnSpPr>
          <p:nvPr/>
        </p:nvCxnSpPr>
        <p:spPr>
          <a:xfrm>
            <a:off x="748347" y="2278380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1918498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6955413" y="3584733"/>
            <a:ext cx="2035176" cy="132343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rgbClr val="FF0000"/>
                </a:solidFill>
              </a:rPr>
              <a:t>COMMENT</a:t>
            </a:r>
            <a:r>
              <a:rPr lang="en-US" sz="1600" dirty="0">
                <a:solidFill>
                  <a:srgbClr val="FF0000"/>
                </a:solidFill>
              </a:rPr>
              <a:t>: </a:t>
            </a:r>
          </a:p>
          <a:p>
            <a:r>
              <a:rPr lang="en-US" sz="1600" dirty="0">
                <a:solidFill>
                  <a:srgbClr val="FF0000"/>
                </a:solidFill>
              </a:rPr>
              <a:t>Winemaker’s comment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>
            <a:cxnSpLocks/>
          </p:cNvCxnSpPr>
          <p:nvPr/>
        </p:nvCxnSpPr>
        <p:spPr>
          <a:xfrm flipH="1">
            <a:off x="5530931" y="2158519"/>
            <a:ext cx="1363349" cy="533821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2168364" y="1178874"/>
            <a:ext cx="4541681" cy="682633"/>
          </a:xfrm>
          <a:prstGeom prst="rect">
            <a:avLst/>
          </a:prstGeom>
        </p:spPr>
      </p:pic>
      <p:pic>
        <p:nvPicPr>
          <p:cNvPr id="21" name="Picture 2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72A7BCE-96E7-5443-B4AE-64E62E8195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711" t="1" b="11732"/>
          <a:stretch/>
        </p:blipFill>
        <p:spPr>
          <a:xfrm>
            <a:off x="1821181" y="2700959"/>
            <a:ext cx="4074793" cy="902831"/>
          </a:xfrm>
          <a:prstGeom prst="rect">
            <a:avLst/>
          </a:prstGeom>
        </p:spPr>
      </p:pic>
      <p:pic>
        <p:nvPicPr>
          <p:cNvPr id="28" name="Picture 2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93B529-79F3-0145-A46F-B1E08530BA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7186"/>
          <a:stretch/>
        </p:blipFill>
        <p:spPr>
          <a:xfrm>
            <a:off x="1068706" y="2683062"/>
            <a:ext cx="521000" cy="170571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85935C5-D1FF-9B4A-AF0C-458AE6044BD2}"/>
              </a:ext>
            </a:extLst>
          </p:cNvPr>
          <p:cNvSpPr txBox="1"/>
          <p:nvPr/>
        </p:nvSpPr>
        <p:spPr>
          <a:xfrm>
            <a:off x="1019175" y="2189734"/>
            <a:ext cx="266789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PRODUCT A</a:t>
            </a:r>
          </a:p>
          <a:p>
            <a:endParaRPr 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731B868-1A1F-054E-ABC5-4E5915730C13}"/>
              </a:ext>
            </a:extLst>
          </p:cNvPr>
          <p:cNvSpPr/>
          <p:nvPr/>
        </p:nvSpPr>
        <p:spPr>
          <a:xfrm>
            <a:off x="4720169" y="3746903"/>
            <a:ext cx="810762" cy="288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Purchase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A568F86E-DAD1-434B-A05C-46F7A7AA5E50}"/>
              </a:ext>
            </a:extLst>
          </p:cNvPr>
          <p:cNvSpPr/>
          <p:nvPr/>
        </p:nvSpPr>
        <p:spPr>
          <a:xfrm>
            <a:off x="3147739" y="3797427"/>
            <a:ext cx="810762" cy="25493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 err="1"/>
              <a:t>Doowload</a:t>
            </a:r>
            <a:r>
              <a:rPr lang="en-US" sz="600" dirty="0"/>
              <a:t> Tech Sheet</a:t>
            </a:r>
          </a:p>
        </p:txBody>
      </p:sp>
      <p:pic>
        <p:nvPicPr>
          <p:cNvPr id="44" name="Picture 4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EB4D8D-4864-5943-85C3-8525D345D4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711" t="1" b="11732"/>
          <a:stretch/>
        </p:blipFill>
        <p:spPr>
          <a:xfrm>
            <a:off x="1905012" y="4735380"/>
            <a:ext cx="4523213" cy="902831"/>
          </a:xfrm>
          <a:prstGeom prst="rect">
            <a:avLst/>
          </a:prstGeom>
        </p:spPr>
      </p:pic>
      <p:pic>
        <p:nvPicPr>
          <p:cNvPr id="46" name="Picture 45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7AB6161D-23AF-6143-802A-DEABAC9953D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873" r="29205" b="34688"/>
          <a:stretch/>
        </p:blipFill>
        <p:spPr>
          <a:xfrm>
            <a:off x="1039494" y="4724095"/>
            <a:ext cx="600025" cy="775775"/>
          </a:xfrm>
          <a:custGeom>
            <a:avLst/>
            <a:gdLst>
              <a:gd name="connsiteX0" fmla="*/ 0 w 600025"/>
              <a:gd name="connsiteY0" fmla="*/ 0 h 775775"/>
              <a:gd name="connsiteX1" fmla="*/ 312013 w 600025"/>
              <a:gd name="connsiteY1" fmla="*/ 0 h 775775"/>
              <a:gd name="connsiteX2" fmla="*/ 600025 w 600025"/>
              <a:gd name="connsiteY2" fmla="*/ 0 h 775775"/>
              <a:gd name="connsiteX3" fmla="*/ 600025 w 600025"/>
              <a:gd name="connsiteY3" fmla="*/ 364614 h 775775"/>
              <a:gd name="connsiteX4" fmla="*/ 600025 w 600025"/>
              <a:gd name="connsiteY4" fmla="*/ 775775 h 775775"/>
              <a:gd name="connsiteX5" fmla="*/ 312013 w 600025"/>
              <a:gd name="connsiteY5" fmla="*/ 775775 h 775775"/>
              <a:gd name="connsiteX6" fmla="*/ 0 w 600025"/>
              <a:gd name="connsiteY6" fmla="*/ 775775 h 775775"/>
              <a:gd name="connsiteX7" fmla="*/ 0 w 600025"/>
              <a:gd name="connsiteY7" fmla="*/ 395645 h 775775"/>
              <a:gd name="connsiteX8" fmla="*/ 0 w 600025"/>
              <a:gd name="connsiteY8" fmla="*/ 0 h 77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0025" h="775775" fill="none" extrusionOk="0">
                <a:moveTo>
                  <a:pt x="0" y="0"/>
                </a:moveTo>
                <a:cubicBezTo>
                  <a:pt x="98959" y="-16069"/>
                  <a:pt x="235746" y="2581"/>
                  <a:pt x="312013" y="0"/>
                </a:cubicBezTo>
                <a:cubicBezTo>
                  <a:pt x="388280" y="-2581"/>
                  <a:pt x="461541" y="14040"/>
                  <a:pt x="600025" y="0"/>
                </a:cubicBezTo>
                <a:cubicBezTo>
                  <a:pt x="635301" y="110134"/>
                  <a:pt x="560988" y="205468"/>
                  <a:pt x="600025" y="364614"/>
                </a:cubicBezTo>
                <a:cubicBezTo>
                  <a:pt x="639062" y="523760"/>
                  <a:pt x="552914" y="635669"/>
                  <a:pt x="600025" y="775775"/>
                </a:cubicBezTo>
                <a:cubicBezTo>
                  <a:pt x="514573" y="793503"/>
                  <a:pt x="435203" y="761983"/>
                  <a:pt x="312013" y="775775"/>
                </a:cubicBezTo>
                <a:cubicBezTo>
                  <a:pt x="188823" y="789567"/>
                  <a:pt x="143099" y="770506"/>
                  <a:pt x="0" y="775775"/>
                </a:cubicBezTo>
                <a:cubicBezTo>
                  <a:pt x="-34891" y="593600"/>
                  <a:pt x="989" y="575060"/>
                  <a:pt x="0" y="395645"/>
                </a:cubicBezTo>
                <a:cubicBezTo>
                  <a:pt x="-989" y="216230"/>
                  <a:pt x="22416" y="152237"/>
                  <a:pt x="0" y="0"/>
                </a:cubicBezTo>
                <a:close/>
              </a:path>
              <a:path w="600025" h="775775" stroke="0" extrusionOk="0">
                <a:moveTo>
                  <a:pt x="0" y="0"/>
                </a:moveTo>
                <a:cubicBezTo>
                  <a:pt x="65176" y="-22933"/>
                  <a:pt x="203222" y="20020"/>
                  <a:pt x="294012" y="0"/>
                </a:cubicBezTo>
                <a:cubicBezTo>
                  <a:pt x="384802" y="-20020"/>
                  <a:pt x="532723" y="30955"/>
                  <a:pt x="600025" y="0"/>
                </a:cubicBezTo>
                <a:cubicBezTo>
                  <a:pt x="614708" y="111089"/>
                  <a:pt x="563757" y="240558"/>
                  <a:pt x="600025" y="403403"/>
                </a:cubicBezTo>
                <a:cubicBezTo>
                  <a:pt x="636293" y="566248"/>
                  <a:pt x="579321" y="644613"/>
                  <a:pt x="600025" y="775775"/>
                </a:cubicBezTo>
                <a:cubicBezTo>
                  <a:pt x="482734" y="783393"/>
                  <a:pt x="375081" y="765197"/>
                  <a:pt x="312013" y="775775"/>
                </a:cubicBezTo>
                <a:cubicBezTo>
                  <a:pt x="248945" y="786353"/>
                  <a:pt x="70644" y="755206"/>
                  <a:pt x="0" y="775775"/>
                </a:cubicBezTo>
                <a:cubicBezTo>
                  <a:pt x="-5331" y="623365"/>
                  <a:pt x="3721" y="571622"/>
                  <a:pt x="0" y="403403"/>
                </a:cubicBezTo>
                <a:cubicBezTo>
                  <a:pt x="-3721" y="235184"/>
                  <a:pt x="15295" y="138994"/>
                  <a:pt x="0" y="0"/>
                </a:cubicBezTo>
                <a:close/>
              </a:path>
            </a:pathLst>
          </a:custGeom>
          <a:ln>
            <a:solidFill>
              <a:schemeClr val="accent4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ACFACC60-D1A0-2A48-A955-6F37C9F2D885}"/>
              </a:ext>
            </a:extLst>
          </p:cNvPr>
          <p:cNvSpPr txBox="1"/>
          <p:nvPr/>
        </p:nvSpPr>
        <p:spPr>
          <a:xfrm>
            <a:off x="6866442" y="1949828"/>
            <a:ext cx="2035176" cy="107721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rgbClr val="FF0000"/>
                </a:solidFill>
              </a:rPr>
              <a:t>COMMENT</a:t>
            </a:r>
            <a:r>
              <a:rPr lang="en-US" sz="1600" dirty="0">
                <a:solidFill>
                  <a:srgbClr val="FF0000"/>
                </a:solidFill>
              </a:rPr>
              <a:t>: </a:t>
            </a:r>
          </a:p>
          <a:p>
            <a:r>
              <a:rPr lang="en-US" sz="1600" dirty="0">
                <a:solidFill>
                  <a:srgbClr val="FF0000"/>
                </a:solidFill>
              </a:rPr>
              <a:t>Product description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875B6A3-6016-E145-AC93-1BC973C3A06C}"/>
              </a:ext>
            </a:extLst>
          </p:cNvPr>
          <p:cNvCxnSpPr>
            <a:cxnSpLocks/>
          </p:cNvCxnSpPr>
          <p:nvPr/>
        </p:nvCxnSpPr>
        <p:spPr>
          <a:xfrm flipH="1">
            <a:off x="4463960" y="3756190"/>
            <a:ext cx="2601918" cy="905046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D202C20-6C6B-7F4F-89A1-54E5661FD69A}"/>
              </a:ext>
            </a:extLst>
          </p:cNvPr>
          <p:cNvSpPr txBox="1"/>
          <p:nvPr/>
        </p:nvSpPr>
        <p:spPr>
          <a:xfrm>
            <a:off x="2247735" y="4938998"/>
            <a:ext cx="3495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WINEMAKER’S REVIEW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51D6917-5FC1-024F-AEA2-74897744A922}"/>
              </a:ext>
            </a:extLst>
          </p:cNvPr>
          <p:cNvSpPr txBox="1"/>
          <p:nvPr/>
        </p:nvSpPr>
        <p:spPr>
          <a:xfrm>
            <a:off x="2233219" y="2869993"/>
            <a:ext cx="3495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WINE PROFILE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3CAEDD-E571-E54C-AD9E-37A5197D3693}"/>
              </a:ext>
            </a:extLst>
          </p:cNvPr>
          <p:cNvSpPr txBox="1"/>
          <p:nvPr/>
        </p:nvSpPr>
        <p:spPr>
          <a:xfrm>
            <a:off x="2233219" y="2869993"/>
            <a:ext cx="3495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WINE PROFILE</a:t>
            </a:r>
          </a:p>
          <a:p>
            <a:r>
              <a:rPr lang="en-US" dirty="0"/>
              <a:t>WINE SPECIFICATIONS</a:t>
            </a:r>
          </a:p>
        </p:txBody>
      </p:sp>
    </p:spTree>
    <p:extLst>
      <p:ext uri="{BB962C8B-B14F-4D97-AF65-F5344CB8AC3E}">
        <p14:creationId xmlns:p14="http://schemas.microsoft.com/office/powerpoint/2010/main" val="2828280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51A1-A477-EF4F-ABCE-5BB762FE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4761"/>
            <a:ext cx="7886700" cy="959873"/>
          </a:xfrm>
        </p:spPr>
        <p:txBody>
          <a:bodyPr/>
          <a:lstStyle/>
          <a:p>
            <a:r>
              <a:rPr lang="en-US" dirty="0"/>
              <a:t>WINES Top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E38013-024A-3742-A903-652B44EC1150}"/>
              </a:ext>
            </a:extLst>
          </p:cNvPr>
          <p:cNvSpPr/>
          <p:nvPr/>
        </p:nvSpPr>
        <p:spPr>
          <a:xfrm>
            <a:off x="628650" y="1165859"/>
            <a:ext cx="6069330" cy="580781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D34F04E-4692-0E45-A329-E8316EE6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21" y="1478596"/>
            <a:ext cx="985610" cy="17530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EC684B-1884-A54B-8364-6BFE4B30FF7A}"/>
              </a:ext>
            </a:extLst>
          </p:cNvPr>
          <p:cNvCxnSpPr>
            <a:cxnSpLocks/>
          </p:cNvCxnSpPr>
          <p:nvPr/>
        </p:nvCxnSpPr>
        <p:spPr>
          <a:xfrm>
            <a:off x="628650" y="2492037"/>
            <a:ext cx="606933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CE7CDB0-E97E-0A48-8506-9AAF81743C39}"/>
              </a:ext>
            </a:extLst>
          </p:cNvPr>
          <p:cNvSpPr txBox="1"/>
          <p:nvPr/>
        </p:nvSpPr>
        <p:spPr>
          <a:xfrm>
            <a:off x="1039494" y="2536015"/>
            <a:ext cx="52241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Home	      			About	         Wines 	        Buy	Praise &amp; Events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2C1ADA-F364-AF4B-BFD1-01E34BA8147D}"/>
              </a:ext>
            </a:extLst>
          </p:cNvPr>
          <p:cNvSpPr txBox="1"/>
          <p:nvPr/>
        </p:nvSpPr>
        <p:spPr>
          <a:xfrm>
            <a:off x="6955413" y="3032283"/>
            <a:ext cx="2035176" cy="132343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rgbClr val="FF0000"/>
                </a:solidFill>
              </a:rPr>
              <a:t>    </a:t>
            </a:r>
            <a:endParaRPr lang="en-US" sz="1600" dirty="0">
              <a:solidFill>
                <a:srgbClr val="FF0000"/>
              </a:solidFill>
            </a:endParaRPr>
          </a:p>
          <a:p>
            <a:r>
              <a:rPr lang="en-US" sz="1600" dirty="0">
                <a:solidFill>
                  <a:srgbClr val="FF0000"/>
                </a:solidFill>
              </a:rPr>
              <a:t>This section could look similar to the Alpha Omega CLUB page…</a:t>
            </a:r>
          </a:p>
        </p:txBody>
      </p:sp>
      <p:pic>
        <p:nvPicPr>
          <p:cNvPr id="22" name="Picture 21" descr="A picture containing person, building, holding, small&#10;&#10;Description automatically generated">
            <a:extLst>
              <a:ext uri="{FF2B5EF4-FFF2-40B4-BE49-F238E27FC236}">
                <a16:creationId xmlns:a16="http://schemas.microsoft.com/office/drawing/2014/main" id="{38AF92E6-1C4B-1E4C-AB5D-EE6EC9C63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76" t="38380" r="21747" b="36782"/>
          <a:stretch/>
        </p:blipFill>
        <p:spPr>
          <a:xfrm>
            <a:off x="-1395046" y="1189717"/>
            <a:ext cx="8093026" cy="1182530"/>
          </a:xfrm>
          <a:prstGeom prst="rect">
            <a:avLst/>
          </a:prstGeom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C99858-F617-EC49-93CE-4EB79B8B2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364" y="5586191"/>
            <a:ext cx="1195873" cy="94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4" name="Picture 4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156473F-75EE-E940-876E-CB6C2F163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6010" y="5584031"/>
            <a:ext cx="1195873" cy="940000"/>
          </a:xfrm>
          <a:prstGeom prst="rect">
            <a:avLst/>
          </a:prstGeom>
        </p:spPr>
      </p:pic>
      <p:pic>
        <p:nvPicPr>
          <p:cNvPr id="46" name="Picture 4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F2BD40C-81A6-A84F-AC3E-7C5DEFC2E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388" y="5545589"/>
            <a:ext cx="1195873" cy="94000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7B481E3B-55A0-C041-804D-7C5157A74AF5}"/>
              </a:ext>
            </a:extLst>
          </p:cNvPr>
          <p:cNvSpPr txBox="1"/>
          <p:nvPr/>
        </p:nvSpPr>
        <p:spPr>
          <a:xfrm>
            <a:off x="4684565" y="6618545"/>
            <a:ext cx="1616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PATRON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84E401-E15A-254B-9B3D-C25D28AE500C}"/>
              </a:ext>
            </a:extLst>
          </p:cNvPr>
          <p:cNvSpPr/>
          <p:nvPr/>
        </p:nvSpPr>
        <p:spPr>
          <a:xfrm>
            <a:off x="2223208" y="1447155"/>
            <a:ext cx="27564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WINE CLUB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5B98DE5-DE64-F04B-B6D4-43B531A4D7B6}"/>
              </a:ext>
            </a:extLst>
          </p:cNvPr>
          <p:cNvSpPr txBox="1"/>
          <p:nvPr/>
        </p:nvSpPr>
        <p:spPr>
          <a:xfrm>
            <a:off x="1241364" y="6564617"/>
            <a:ext cx="11719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AMBASSADOR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D9B1900-4998-4E48-9026-659CDEB98303}"/>
              </a:ext>
            </a:extLst>
          </p:cNvPr>
          <p:cNvSpPr txBox="1"/>
          <p:nvPr/>
        </p:nvSpPr>
        <p:spPr>
          <a:xfrm>
            <a:off x="2988489" y="6600622"/>
            <a:ext cx="14309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4">
                    <a:lumMod val="75000"/>
                  </a:schemeClr>
                </a:solidFill>
              </a:rPr>
              <a:t>CHAMPION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B2B9C-9C13-204C-B85F-202ADFED2D84}"/>
              </a:ext>
            </a:extLst>
          </p:cNvPr>
          <p:cNvSpPr/>
          <p:nvPr/>
        </p:nvSpPr>
        <p:spPr>
          <a:xfrm>
            <a:off x="1241364" y="5584031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A523B7-E995-3B48-B55D-C5471ECEFBDC}"/>
              </a:ext>
            </a:extLst>
          </p:cNvPr>
          <p:cNvSpPr txBox="1"/>
          <p:nvPr/>
        </p:nvSpPr>
        <p:spPr>
          <a:xfrm>
            <a:off x="1262847" y="5746254"/>
            <a:ext cx="11958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Ambassador</a:t>
            </a:r>
          </a:p>
          <a:p>
            <a:r>
              <a:rPr lang="en-US" sz="1400" dirty="0"/>
              <a:t>Photo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A2A766C-227D-8C4B-B34B-866F94BE5014}"/>
              </a:ext>
            </a:extLst>
          </p:cNvPr>
          <p:cNvSpPr/>
          <p:nvPr/>
        </p:nvSpPr>
        <p:spPr>
          <a:xfrm>
            <a:off x="3083466" y="5576480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CE6D846-5741-6D4C-B81F-D9EB89C8F19D}"/>
              </a:ext>
            </a:extLst>
          </p:cNvPr>
          <p:cNvSpPr/>
          <p:nvPr/>
        </p:nvSpPr>
        <p:spPr>
          <a:xfrm>
            <a:off x="4772750" y="5565315"/>
            <a:ext cx="1171967" cy="940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D66D8F-CE3A-CE4C-9873-45F43F3AFA03}"/>
              </a:ext>
            </a:extLst>
          </p:cNvPr>
          <p:cNvSpPr txBox="1"/>
          <p:nvPr/>
        </p:nvSpPr>
        <p:spPr>
          <a:xfrm>
            <a:off x="3066224" y="5753979"/>
            <a:ext cx="11958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Champion</a:t>
            </a:r>
          </a:p>
          <a:p>
            <a:r>
              <a:rPr lang="en-US" sz="1400" dirty="0"/>
              <a:t>Photo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7D082B-4278-1247-8338-9A6439B61148}"/>
              </a:ext>
            </a:extLst>
          </p:cNvPr>
          <p:cNvSpPr txBox="1"/>
          <p:nvPr/>
        </p:nvSpPr>
        <p:spPr>
          <a:xfrm>
            <a:off x="4782660" y="5767237"/>
            <a:ext cx="11958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Patron</a:t>
            </a:r>
          </a:p>
          <a:p>
            <a:r>
              <a:rPr lang="en-US" sz="1400" dirty="0"/>
              <a:t>Photo</a:t>
            </a:r>
          </a:p>
        </p:txBody>
      </p:sp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22EB988-B65E-BA4C-832A-52EF6A73A8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494" y="2889542"/>
            <a:ext cx="5372323" cy="1958250"/>
          </a:xfrm>
          <a:prstGeom prst="rect">
            <a:avLst/>
          </a:prstGeom>
        </p:spPr>
      </p:pic>
      <p:pic>
        <p:nvPicPr>
          <p:cNvPr id="17" name="Picture 16" descr="A picture containing bird, knife&#10;&#10;Description automatically generated">
            <a:extLst>
              <a:ext uri="{FF2B5EF4-FFF2-40B4-BE49-F238E27FC236}">
                <a16:creationId xmlns:a16="http://schemas.microsoft.com/office/drawing/2014/main" id="{D0C6CFAE-A268-5A44-8563-0234053C96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0623" y="4974838"/>
            <a:ext cx="4301883" cy="436014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8383E9C-33C3-1F41-99FE-26673F01D7D5}"/>
              </a:ext>
            </a:extLst>
          </p:cNvPr>
          <p:cNvCxnSpPr/>
          <p:nvPr/>
        </p:nvCxnSpPr>
        <p:spPr>
          <a:xfrm flipH="1">
            <a:off x="6224845" y="3516215"/>
            <a:ext cx="708024" cy="311593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058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B7FC8-EB62-784C-B0F0-E49E959E0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05B7B-B74B-5347-8C48-CA75F4442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Each customer account needs to  have a discount associated with it:</a:t>
            </a:r>
          </a:p>
          <a:p>
            <a:pPr lvl="1"/>
            <a:r>
              <a:rPr lang="en-US" dirty="0"/>
              <a:t>Ambassador – 10% (purchase 4 </a:t>
            </a:r>
            <a:r>
              <a:rPr lang="en-US" dirty="0" err="1"/>
              <a:t>btls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Champion - 15% (purchase 8 </a:t>
            </a:r>
            <a:r>
              <a:rPr lang="en-US" dirty="0" err="1"/>
              <a:t>btls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Patron – 20%   (purchase 12 </a:t>
            </a:r>
            <a:r>
              <a:rPr lang="en-US" dirty="0" err="1"/>
              <a:t>btls</a:t>
            </a:r>
            <a:r>
              <a:rPr lang="en-US" dirty="0"/>
              <a:t> or more)</a:t>
            </a:r>
          </a:p>
          <a:p>
            <a:r>
              <a:rPr lang="en-US" dirty="0"/>
              <a:t>Tax needs to be added (Calif. State tax)</a:t>
            </a:r>
          </a:p>
          <a:p>
            <a:pPr lvl="1"/>
            <a:r>
              <a:rPr lang="en-US" dirty="0"/>
              <a:t>Some transactions are tax free (restaurants and wholesale)</a:t>
            </a:r>
          </a:p>
          <a:p>
            <a:r>
              <a:rPr lang="en-US" dirty="0"/>
              <a:t>Shipping – based on # of bottles – needs to be entered into system</a:t>
            </a:r>
          </a:p>
          <a:p>
            <a:r>
              <a:rPr lang="en-US" dirty="0"/>
              <a:t>Some customers get hand-delivery with no shipping</a:t>
            </a:r>
          </a:p>
          <a:p>
            <a:r>
              <a:rPr lang="en-US" dirty="0"/>
              <a:t>Order entry on my own – I’d like to be able to enter myself</a:t>
            </a:r>
          </a:p>
          <a:p>
            <a:r>
              <a:rPr lang="en-US" dirty="0"/>
              <a:t>Integration with Shopify:</a:t>
            </a:r>
          </a:p>
          <a:p>
            <a:pPr lvl="1"/>
            <a:r>
              <a:rPr lang="en-US" dirty="0"/>
              <a:t>Save new members saved into MailChimp</a:t>
            </a:r>
          </a:p>
          <a:p>
            <a:r>
              <a:rPr lang="en-US" dirty="0"/>
              <a:t>60 customer accounts </a:t>
            </a:r>
          </a:p>
          <a:p>
            <a:pPr lvl="1"/>
            <a:r>
              <a:rPr lang="en-US" dirty="0"/>
              <a:t>to transfer from </a:t>
            </a:r>
            <a:r>
              <a:rPr lang="en-US" dirty="0" err="1"/>
              <a:t>Volusion</a:t>
            </a:r>
            <a:r>
              <a:rPr lang="en-US" dirty="0"/>
              <a:t> – they all have </a:t>
            </a:r>
          </a:p>
          <a:p>
            <a:pPr lvl="1"/>
            <a:r>
              <a:rPr lang="en-US" dirty="0"/>
              <a:t>Migration </a:t>
            </a:r>
            <a:r>
              <a:rPr lang="en-US" dirty="0" err="1"/>
              <a:t>Volusion</a:t>
            </a:r>
            <a:r>
              <a:rPr lang="en-US" dirty="0"/>
              <a:t> credit card info for each customer into Shopify</a:t>
            </a:r>
          </a:p>
        </p:txBody>
      </p:sp>
    </p:spTree>
    <p:extLst>
      <p:ext uri="{BB962C8B-B14F-4D97-AF65-F5344CB8AC3E}">
        <p14:creationId xmlns:p14="http://schemas.microsoft.com/office/powerpoint/2010/main" val="1149848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12017</TotalTime>
  <Words>824</Words>
  <Application>Microsoft Macintosh PowerPoint</Application>
  <PresentationFormat>Letter Paper (8.5x11 in)</PresentationFormat>
  <Paragraphs>148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Entrepreneur Wines</vt:lpstr>
      <vt:lpstr>HOME Page – Entrepreneur</vt:lpstr>
      <vt:lpstr>WINES Top Page</vt:lpstr>
      <vt:lpstr>WINE COLLECTIONS Page</vt:lpstr>
      <vt:lpstr>WINE GIFTS Page</vt:lpstr>
      <vt:lpstr>WINE By The Bottle - Page</vt:lpstr>
      <vt:lpstr>WINES Page – Entrepreneur</vt:lpstr>
      <vt:lpstr>WINES Top Page</vt:lpstr>
      <vt:lpstr>Additional Issues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 Wines</dc:title>
  <dc:creator>Randy Haykin</dc:creator>
  <cp:lastModifiedBy>Randy Haykin</cp:lastModifiedBy>
  <cp:revision>29</cp:revision>
  <dcterms:created xsi:type="dcterms:W3CDTF">2020-04-12T16:20:47Z</dcterms:created>
  <dcterms:modified xsi:type="dcterms:W3CDTF">2020-04-24T19:37:13Z</dcterms:modified>
</cp:coreProperties>
</file>

<file path=docProps/thumbnail.jpeg>
</file>